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3" r:id="rId1"/>
  </p:sldMasterIdLst>
  <p:notesMasterIdLst>
    <p:notesMasterId r:id="rId3"/>
  </p:notesMasterIdLst>
  <p:sldIdLst>
    <p:sldId id="256" r:id="rId2"/>
  </p:sldIdLst>
  <p:sldSz cx="41405175" cy="3240405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723277" indent="-329508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1446554" indent="-659016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2169831" indent="-988524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2893107" indent="-1318032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1968844" algn="l" defTabSz="787538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362613" algn="l" defTabSz="787538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2756382" algn="l" defTabSz="787538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150151" algn="l" defTabSz="787538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6">
          <p15:clr>
            <a:srgbClr val="A4A3A4"/>
          </p15:clr>
        </p15:guide>
        <p15:guide id="2" pos="1304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viewer" initials="R" lastIdx="4" clrIdx="0"/>
  <p:cmAuthor id="1" name="Gregor" initials="G" lastIdx="1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C3D9"/>
    <a:srgbClr val="DD97BF"/>
    <a:srgbClr val="E3ABCB"/>
    <a:srgbClr val="680000"/>
    <a:srgbClr val="FFBA2F"/>
    <a:srgbClr val="FF5050"/>
    <a:srgbClr val="F3F9A5"/>
    <a:srgbClr val="A4CDFA"/>
    <a:srgbClr val="81A6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 preferSingleView="1">
    <p:restoredLeft sz="15620"/>
    <p:restoredTop sz="99647" autoAdjust="0"/>
  </p:normalViewPr>
  <p:slideViewPr>
    <p:cSldViewPr>
      <p:cViewPr varScale="1">
        <p:scale>
          <a:sx n="16" d="100"/>
          <a:sy n="16" d="100"/>
        </p:scale>
        <p:origin x="2010" y="12"/>
      </p:cViewPr>
      <p:guideLst>
        <p:guide orient="horz" pos="10206"/>
        <p:guide pos="130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1-03-08T22:29:17.727" idx="5">
    <p:pos x="5840" y="23704"/>
    <p:text>out</p:text>
  </p:cm>
  <p:cm authorId="1" dt="2011-03-08T22:29:55.355" idx="6">
    <p:pos x="4188" y="24600"/>
    <p:text>can you say how you generated the sample</p:text>
  </p:cm>
  <p:cm authorId="1" dt="2011-03-08T22:30:42.626" idx="7">
    <p:pos x="7620" y="24864"/>
    <p:text>performed a content and thematic analysis</p:text>
  </p:cm>
  <p:cm authorId="1" dt="2011-03-08T22:36:10.793" idx="13">
    <p:pos x="20328" y="25452"/>
    <p:text>add the employment numbers somewhere 
because that was so striking that the numbers are not better today
use it from our paper
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71E4E-D103-4CAB-BDAD-B84DA695E99F}" type="datetimeFigureOut">
              <a:rPr lang="en-CA" smtClean="0"/>
              <a:pPr/>
              <a:t>2014-10-07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68625" y="525463"/>
            <a:ext cx="335915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30575"/>
            <a:ext cx="7435850" cy="3154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16C60-A763-400D-908C-C8095183F32B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8238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8753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93769" algn="l" defTabSz="78753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87538" algn="l" defTabSz="78753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81307" algn="l" defTabSz="78753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75075" algn="l" defTabSz="78753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68844" algn="l" defTabSz="78753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362613" algn="l" defTabSz="78753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756382" algn="l" defTabSz="78753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150151" algn="l" defTabSz="78753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05388" y="10066265"/>
            <a:ext cx="35194399" cy="69458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10776" y="18362295"/>
            <a:ext cx="28983623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08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17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26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435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544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652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761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870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6D7A4D-9AFC-4E0E-A924-135A5681C75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58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E7F3F7-FD52-4660-B67A-A004CA2D95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656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5932614" y="6128275"/>
            <a:ext cx="42181522" cy="1306438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73678" y="6128275"/>
            <a:ext cx="125868857" cy="1306438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F4297-EBAE-44E9-A94A-57134308303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25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AF739F-5CD6-4292-A510-77607E3BE05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09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0723" y="20822605"/>
            <a:ext cx="35194399" cy="6435804"/>
          </a:xfrm>
        </p:spPr>
        <p:txBody>
          <a:bodyPr anchor="t"/>
          <a:lstStyle>
            <a:lvl1pPr algn="l">
              <a:defRPr sz="18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70723" y="13734221"/>
            <a:ext cx="35194399" cy="7088384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108812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217628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32644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43525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544069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65288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76169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870509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53B7CD-6C30-4125-AD1B-3742834DBC7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2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373671" y="35726968"/>
            <a:ext cx="84025192" cy="101045127"/>
          </a:xfrm>
        </p:spPr>
        <p:txBody>
          <a:bodyPr/>
          <a:lstStyle>
            <a:lvl1pPr>
              <a:defRPr sz="12900"/>
            </a:lvl1pPr>
            <a:lvl2pPr>
              <a:defRPr sz="111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088956" y="35726968"/>
            <a:ext cx="84025187" cy="101045127"/>
          </a:xfrm>
        </p:spPr>
        <p:txBody>
          <a:bodyPr/>
          <a:lstStyle>
            <a:lvl1pPr>
              <a:defRPr sz="12900"/>
            </a:lvl1pPr>
            <a:lvl2pPr>
              <a:defRPr sz="11100"/>
            </a:lvl2pPr>
            <a:lvl3pPr>
              <a:defRPr sz="92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CFFD44-2652-4C1A-95E9-02FE530680A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851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0259" y="1297665"/>
            <a:ext cx="37264658" cy="54006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0259" y="7253409"/>
            <a:ext cx="18294476" cy="3022875"/>
          </a:xfrm>
        </p:spPr>
        <p:txBody>
          <a:bodyPr anchor="b"/>
          <a:lstStyle>
            <a:lvl1pPr marL="0" indent="0">
              <a:buNone/>
              <a:defRPr sz="11100" b="1"/>
            </a:lvl1pPr>
            <a:lvl2pPr marL="2108812" indent="0">
              <a:buNone/>
              <a:defRPr sz="9200" b="1"/>
            </a:lvl2pPr>
            <a:lvl3pPr marL="4217628" indent="0">
              <a:buNone/>
              <a:defRPr sz="8300" b="1"/>
            </a:lvl3pPr>
            <a:lvl4pPr marL="6326440" indent="0">
              <a:buNone/>
              <a:defRPr sz="7400" b="1"/>
            </a:lvl4pPr>
            <a:lvl5pPr marL="8435257" indent="0">
              <a:buNone/>
              <a:defRPr sz="7400" b="1"/>
            </a:lvl5pPr>
            <a:lvl6pPr marL="10544069" indent="0">
              <a:buNone/>
              <a:defRPr sz="7400" b="1"/>
            </a:lvl6pPr>
            <a:lvl7pPr marL="12652885" indent="0">
              <a:buNone/>
              <a:defRPr sz="7400" b="1"/>
            </a:lvl7pPr>
            <a:lvl8pPr marL="14761697" indent="0">
              <a:buNone/>
              <a:defRPr sz="7400" b="1"/>
            </a:lvl8pPr>
            <a:lvl9pPr marL="16870509" indent="0">
              <a:buNone/>
              <a:defRPr sz="7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70259" y="10276284"/>
            <a:ext cx="18294476" cy="18669836"/>
          </a:xfrm>
        </p:spPr>
        <p:txBody>
          <a:bodyPr/>
          <a:lstStyle>
            <a:lvl1pPr>
              <a:defRPr sz="111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033256" y="7253409"/>
            <a:ext cx="18301662" cy="3022875"/>
          </a:xfrm>
        </p:spPr>
        <p:txBody>
          <a:bodyPr anchor="b"/>
          <a:lstStyle>
            <a:lvl1pPr marL="0" indent="0">
              <a:buNone/>
              <a:defRPr sz="11100" b="1"/>
            </a:lvl1pPr>
            <a:lvl2pPr marL="2108812" indent="0">
              <a:buNone/>
              <a:defRPr sz="9200" b="1"/>
            </a:lvl2pPr>
            <a:lvl3pPr marL="4217628" indent="0">
              <a:buNone/>
              <a:defRPr sz="8300" b="1"/>
            </a:lvl3pPr>
            <a:lvl4pPr marL="6326440" indent="0">
              <a:buNone/>
              <a:defRPr sz="7400" b="1"/>
            </a:lvl4pPr>
            <a:lvl5pPr marL="8435257" indent="0">
              <a:buNone/>
              <a:defRPr sz="7400" b="1"/>
            </a:lvl5pPr>
            <a:lvl6pPr marL="10544069" indent="0">
              <a:buNone/>
              <a:defRPr sz="7400" b="1"/>
            </a:lvl6pPr>
            <a:lvl7pPr marL="12652885" indent="0">
              <a:buNone/>
              <a:defRPr sz="7400" b="1"/>
            </a:lvl7pPr>
            <a:lvl8pPr marL="14761697" indent="0">
              <a:buNone/>
              <a:defRPr sz="7400" b="1"/>
            </a:lvl8pPr>
            <a:lvl9pPr marL="16870509" indent="0">
              <a:buNone/>
              <a:defRPr sz="7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033256" y="10276284"/>
            <a:ext cx="18301662" cy="18669836"/>
          </a:xfrm>
        </p:spPr>
        <p:txBody>
          <a:bodyPr/>
          <a:lstStyle>
            <a:lvl1pPr>
              <a:defRPr sz="11100"/>
            </a:lvl1pPr>
            <a:lvl2pPr>
              <a:defRPr sz="92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0C6D2B-2DB2-47C2-8896-32B32ED07A7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404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6F1D77-31DE-44F1-839F-5AA2EB20785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1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D9A2C-74CE-470B-B455-7FEBD82680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47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0266" y="1290161"/>
            <a:ext cx="13622017" cy="5490686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88273" y="1290168"/>
            <a:ext cx="23146643" cy="27655959"/>
          </a:xfrm>
        </p:spPr>
        <p:txBody>
          <a:bodyPr/>
          <a:lstStyle>
            <a:lvl1pPr>
              <a:defRPr sz="14800"/>
            </a:lvl1pPr>
            <a:lvl2pPr>
              <a:defRPr sz="12900"/>
            </a:lvl2pPr>
            <a:lvl3pPr>
              <a:defRPr sz="111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0266" y="6780854"/>
            <a:ext cx="13622017" cy="22165273"/>
          </a:xfrm>
        </p:spPr>
        <p:txBody>
          <a:bodyPr/>
          <a:lstStyle>
            <a:lvl1pPr marL="0" indent="0">
              <a:buNone/>
              <a:defRPr sz="6500"/>
            </a:lvl1pPr>
            <a:lvl2pPr marL="2108812" indent="0">
              <a:buNone/>
              <a:defRPr sz="5500"/>
            </a:lvl2pPr>
            <a:lvl3pPr marL="4217628" indent="0">
              <a:buNone/>
              <a:defRPr sz="4600"/>
            </a:lvl3pPr>
            <a:lvl4pPr marL="6326440" indent="0">
              <a:buNone/>
              <a:defRPr sz="4200"/>
            </a:lvl4pPr>
            <a:lvl5pPr marL="8435257" indent="0">
              <a:buNone/>
              <a:defRPr sz="4200"/>
            </a:lvl5pPr>
            <a:lvl6pPr marL="10544069" indent="0">
              <a:buNone/>
              <a:defRPr sz="4200"/>
            </a:lvl6pPr>
            <a:lvl7pPr marL="12652885" indent="0">
              <a:buNone/>
              <a:defRPr sz="4200"/>
            </a:lvl7pPr>
            <a:lvl8pPr marL="14761697" indent="0">
              <a:buNone/>
              <a:defRPr sz="4200"/>
            </a:lvl8pPr>
            <a:lvl9pPr marL="16870509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F680B3-A799-4F7F-8081-B94597108A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766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5704" y="22682835"/>
            <a:ext cx="24843105" cy="2677837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115704" y="2895362"/>
            <a:ext cx="24843105" cy="19442430"/>
          </a:xfrm>
        </p:spPr>
        <p:txBody>
          <a:bodyPr/>
          <a:lstStyle>
            <a:lvl1pPr marL="0" indent="0">
              <a:buNone/>
              <a:defRPr sz="14800"/>
            </a:lvl1pPr>
            <a:lvl2pPr marL="2108812" indent="0">
              <a:buNone/>
              <a:defRPr sz="12900"/>
            </a:lvl2pPr>
            <a:lvl3pPr marL="4217628" indent="0">
              <a:buNone/>
              <a:defRPr sz="11100"/>
            </a:lvl3pPr>
            <a:lvl4pPr marL="6326440" indent="0">
              <a:buNone/>
              <a:defRPr sz="9200"/>
            </a:lvl4pPr>
            <a:lvl5pPr marL="8435257" indent="0">
              <a:buNone/>
              <a:defRPr sz="9200"/>
            </a:lvl5pPr>
            <a:lvl6pPr marL="10544069" indent="0">
              <a:buNone/>
              <a:defRPr sz="9200"/>
            </a:lvl6pPr>
            <a:lvl7pPr marL="12652885" indent="0">
              <a:buNone/>
              <a:defRPr sz="9200"/>
            </a:lvl7pPr>
            <a:lvl8pPr marL="14761697" indent="0">
              <a:buNone/>
              <a:defRPr sz="9200"/>
            </a:lvl8pPr>
            <a:lvl9pPr marL="16870509" indent="0">
              <a:buNone/>
              <a:defRPr sz="9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5704" y="25360672"/>
            <a:ext cx="24843105" cy="3802973"/>
          </a:xfrm>
        </p:spPr>
        <p:txBody>
          <a:bodyPr/>
          <a:lstStyle>
            <a:lvl1pPr marL="0" indent="0">
              <a:buNone/>
              <a:defRPr sz="6500"/>
            </a:lvl1pPr>
            <a:lvl2pPr marL="2108812" indent="0">
              <a:buNone/>
              <a:defRPr sz="5500"/>
            </a:lvl2pPr>
            <a:lvl3pPr marL="4217628" indent="0">
              <a:buNone/>
              <a:defRPr sz="4600"/>
            </a:lvl3pPr>
            <a:lvl4pPr marL="6326440" indent="0">
              <a:buNone/>
              <a:defRPr sz="4200"/>
            </a:lvl4pPr>
            <a:lvl5pPr marL="8435257" indent="0">
              <a:buNone/>
              <a:defRPr sz="4200"/>
            </a:lvl5pPr>
            <a:lvl6pPr marL="10544069" indent="0">
              <a:buNone/>
              <a:defRPr sz="4200"/>
            </a:lvl6pPr>
            <a:lvl7pPr marL="12652885" indent="0">
              <a:buNone/>
              <a:defRPr sz="4200"/>
            </a:lvl7pPr>
            <a:lvl8pPr marL="14761697" indent="0">
              <a:buNone/>
              <a:defRPr sz="4200"/>
            </a:lvl8pPr>
            <a:lvl9pPr marL="16870509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A61025-260E-483D-A07A-C2E9B682DC9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46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0259" y="1297665"/>
            <a:ext cx="37264658" cy="5400675"/>
          </a:xfrm>
          <a:prstGeom prst="rect">
            <a:avLst/>
          </a:prstGeom>
        </p:spPr>
        <p:txBody>
          <a:bodyPr vert="horz" lIns="421762" tIns="210884" rIns="421762" bIns="21088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0259" y="7560952"/>
            <a:ext cx="37264658" cy="21385175"/>
          </a:xfrm>
          <a:prstGeom prst="rect">
            <a:avLst/>
          </a:prstGeom>
        </p:spPr>
        <p:txBody>
          <a:bodyPr vert="horz" lIns="421762" tIns="210884" rIns="421762" bIns="2108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0259" y="30033761"/>
            <a:ext cx="9661208" cy="1725216"/>
          </a:xfrm>
          <a:prstGeom prst="rect">
            <a:avLst/>
          </a:prstGeom>
        </p:spPr>
        <p:txBody>
          <a:bodyPr vert="horz" lIns="421762" tIns="210884" rIns="421762" bIns="210884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46768" y="30033761"/>
            <a:ext cx="13111639" cy="1725216"/>
          </a:xfrm>
          <a:prstGeom prst="rect">
            <a:avLst/>
          </a:prstGeom>
        </p:spPr>
        <p:txBody>
          <a:bodyPr vert="horz" lIns="421762" tIns="210884" rIns="421762" bIns="210884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673709" y="30033761"/>
            <a:ext cx="9661208" cy="1725216"/>
          </a:xfrm>
          <a:prstGeom prst="rect">
            <a:avLst/>
          </a:prstGeom>
        </p:spPr>
        <p:txBody>
          <a:bodyPr vert="horz" lIns="421762" tIns="210884" rIns="421762" bIns="210884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EE06A5D-0EE8-44C1-B549-B5380305598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0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ctr" defTabSz="4217628" rtl="0" eaLnBrk="1" latinLnBrk="0" hangingPunct="1">
        <a:spcBef>
          <a:spcPct val="0"/>
        </a:spcBef>
        <a:buNone/>
        <a:defRPr sz="20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1612" indent="-1581612" algn="l" defTabSz="42176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48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825" indent="-1318008" algn="l" defTabSz="4217628" rtl="0" eaLnBrk="1" latinLnBrk="0" hangingPunct="1">
        <a:spcBef>
          <a:spcPct val="20000"/>
        </a:spcBef>
        <a:buFont typeface="Arial" panose="020B0604020202020204" pitchFamily="34" charset="0"/>
        <a:buChar char="–"/>
        <a:defRPr sz="12900" kern="1200">
          <a:solidFill>
            <a:schemeClr val="tx1"/>
          </a:solidFill>
          <a:latin typeface="+mn-lt"/>
          <a:ea typeface="+mn-ea"/>
          <a:cs typeface="+mn-cs"/>
        </a:defRPr>
      </a:lvl2pPr>
      <a:lvl3pPr marL="5272037" indent="-1054408" algn="l" defTabSz="4217628" rtl="0" eaLnBrk="1" latinLnBrk="0" hangingPunct="1">
        <a:spcBef>
          <a:spcPct val="20000"/>
        </a:spcBef>
        <a:buFont typeface="Arial" panose="020B0604020202020204" pitchFamily="34" charset="0"/>
        <a:buChar char="•"/>
        <a:defRPr sz="11100" kern="1200">
          <a:solidFill>
            <a:schemeClr val="tx1"/>
          </a:solidFill>
          <a:latin typeface="+mn-lt"/>
          <a:ea typeface="+mn-ea"/>
          <a:cs typeface="+mn-cs"/>
        </a:defRPr>
      </a:lvl3pPr>
      <a:lvl4pPr marL="7380849" indent="-1054408" algn="l" defTabSz="4217628" rtl="0" eaLnBrk="1" latinLnBrk="0" hangingPunct="1">
        <a:spcBef>
          <a:spcPct val="20000"/>
        </a:spcBef>
        <a:buFont typeface="Arial" panose="020B0604020202020204" pitchFamily="34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489665" indent="-1054408" algn="l" defTabSz="4217628" rtl="0" eaLnBrk="1" latinLnBrk="0" hangingPunct="1">
        <a:spcBef>
          <a:spcPct val="20000"/>
        </a:spcBef>
        <a:buFont typeface="Arial" panose="020B0604020202020204" pitchFamily="34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598477" indent="-1054408" algn="l" defTabSz="4217628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707289" indent="-1054408" algn="l" defTabSz="4217628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6106" indent="-1054408" algn="l" defTabSz="4217628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4918" indent="-1054408" algn="l" defTabSz="4217628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17628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108812" algn="l" defTabSz="4217628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217628" algn="l" defTabSz="4217628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326440" algn="l" defTabSz="4217628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435257" algn="l" defTabSz="4217628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544069" algn="l" defTabSz="4217628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652885" algn="l" defTabSz="4217628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761697" algn="l" defTabSz="4217628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870509" algn="l" defTabSz="4217628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0" y="0"/>
            <a:ext cx="41405175" cy="5824657"/>
          </a:xfrm>
          <a:prstGeom prst="rect">
            <a:avLst/>
          </a:prstGeom>
          <a:solidFill>
            <a:srgbClr val="EBC3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127375"/>
            <a:ext cx="38565138" cy="1433513"/>
          </a:xfrm>
        </p:spPr>
        <p:txBody>
          <a:bodyPr/>
          <a:lstStyle/>
          <a:p>
            <a:pPr algn="ctr">
              <a:lnSpc>
                <a:spcPct val="80000"/>
              </a:lnSpc>
              <a:buNone/>
            </a:pPr>
            <a:r>
              <a:rPr lang="en-US" sz="5300" b="1" u="sng" dirty="0">
                <a:latin typeface="Times New Roman" pitchFamily="18" charset="0"/>
                <a:cs typeface="Times New Roman" pitchFamily="18" charset="0"/>
              </a:rPr>
              <a:t>Jennifer Cheung</a:t>
            </a:r>
            <a:r>
              <a:rPr lang="en-US" sz="5300" b="1" u="sng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5300" b="1" u="sng" dirty="0">
                <a:latin typeface="Times New Roman" pitchFamily="18" charset="0"/>
                <a:cs typeface="Times New Roman" pitchFamily="18" charset="0"/>
              </a:rPr>
              <a:t>, Gregor Wolbring</a:t>
            </a:r>
            <a:r>
              <a:rPr lang="en-US" sz="5300" b="1" u="sng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53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766574" y="352425"/>
            <a:ext cx="32518350" cy="2743200"/>
          </a:xfrm>
        </p:spPr>
        <p:txBody>
          <a:bodyPr>
            <a:noAutofit/>
          </a:bodyPr>
          <a:lstStyle/>
          <a:p>
            <a:pPr algn="ctr"/>
            <a:r>
              <a:rPr lang="en-US" sz="8800" b="1" dirty="0" smtClean="0">
                <a:solidFill>
                  <a:schemeClr val="tx1"/>
                </a:solidFill>
                <a:latin typeface="Constantia" pitchFamily="18" charset="0"/>
              </a:rPr>
              <a:t>Historical Analysis </a:t>
            </a:r>
            <a:r>
              <a:rPr lang="en-US" sz="8800" b="1" dirty="0" smtClean="0">
                <a:solidFill>
                  <a:schemeClr val="tx1"/>
                </a:solidFill>
                <a:latin typeface="Constantia" pitchFamily="18" charset="0"/>
                <a:cs typeface="Aharoni" pitchFamily="2" charset="-79"/>
              </a:rPr>
              <a:t>of Canadian Newspaper Coverage of Organ Transplant and Organ Donation </a:t>
            </a:r>
            <a:endParaRPr lang="en-US" sz="8800" b="1" dirty="0" smtClean="0">
              <a:ln w="28575">
                <a:noFill/>
              </a:ln>
              <a:solidFill>
                <a:schemeClr val="tx1"/>
              </a:solidFill>
              <a:latin typeface="Constantia" pitchFamily="18" charset="0"/>
              <a:cs typeface="Aharoni" pitchFamily="2" charset="-79"/>
            </a:endParaRPr>
          </a:p>
        </p:txBody>
      </p:sp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4060128" y="4174496"/>
            <a:ext cx="33284918" cy="1130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4627" tIns="72316" rIns="144627" bIns="72316">
            <a:spAutoFit/>
          </a:bodyPr>
          <a:lstStyle/>
          <a:p>
            <a:pPr algn="ctr" defTabSz="4216608"/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Bachelor of Health Sciences, Faculty of Medicine, University of Calgary, Calgary, AB, Canada; email: cheungjf@ucalgary.ca</a:t>
            </a:r>
          </a:p>
          <a:p>
            <a:pPr lvl="0" algn="ctr" defTabSz="4114759" fontAlgn="auto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²Associate Professor, Faculty of Medicine, Department of Community Health Sciences, University of Calgary,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Calgary, AB, Canada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email: gwolbrin@ucalgary.ca </a:t>
            </a:r>
          </a:p>
        </p:txBody>
      </p:sp>
      <p:sp>
        <p:nvSpPr>
          <p:cNvPr id="1030" name="Text Box 68"/>
          <p:cNvSpPr txBox="1">
            <a:spLocks noChangeArrowheads="1"/>
          </p:cNvSpPr>
          <p:nvPr/>
        </p:nvSpPr>
        <p:spPr bwMode="auto">
          <a:xfrm>
            <a:off x="30494301" y="6900073"/>
            <a:ext cx="4010268" cy="43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4627" tIns="72316" rIns="144627" bIns="72316">
            <a:spAutoFit/>
          </a:bodyPr>
          <a:lstStyle/>
          <a:p>
            <a:pPr defTabSz="4216608"/>
            <a:endParaRPr lang="en-US" sz="1900" b="0" dirty="0"/>
          </a:p>
        </p:txBody>
      </p:sp>
      <p:sp>
        <p:nvSpPr>
          <p:cNvPr id="1031" name="Rectangle 96"/>
          <p:cNvSpPr>
            <a:spLocks noChangeArrowheads="1"/>
          </p:cNvSpPr>
          <p:nvPr/>
        </p:nvSpPr>
        <p:spPr bwMode="auto">
          <a:xfrm>
            <a:off x="3247796" y="5824657"/>
            <a:ext cx="292295" cy="423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44702" tIns="72351" rIns="144702" bIns="72351" anchor="ctr">
            <a:spAutoFit/>
          </a:bodyPr>
          <a:lstStyle/>
          <a:p>
            <a:endParaRPr lang="en-CA" dirty="0"/>
          </a:p>
        </p:txBody>
      </p:sp>
      <p:pic>
        <p:nvPicPr>
          <p:cNvPr id="60" name="Picture 59" descr="uofcmedcommuni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45867" y="599714"/>
            <a:ext cx="3730051" cy="5053854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66" name="Group 65"/>
          <p:cNvGrpSpPr/>
          <p:nvPr/>
        </p:nvGrpSpPr>
        <p:grpSpPr>
          <a:xfrm>
            <a:off x="-1776413" y="9115424"/>
            <a:ext cx="15239760" cy="9029522"/>
            <a:chOff x="-2197313" y="21391338"/>
            <a:chExt cx="13321700" cy="11976986"/>
          </a:xfrm>
        </p:grpSpPr>
        <p:sp>
          <p:nvSpPr>
            <p:cNvPr id="35" name="TextBox 34"/>
            <p:cNvSpPr txBox="1"/>
            <p:nvPr/>
          </p:nvSpPr>
          <p:spPr>
            <a:xfrm>
              <a:off x="-2197313" y="21391338"/>
              <a:ext cx="10515600" cy="15921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7200" dirty="0" smtClean="0">
                  <a:ln w="12700">
                    <a:noFill/>
                  </a:ln>
                  <a:solidFill>
                    <a:schemeClr val="tx2"/>
                  </a:solidFill>
                  <a:latin typeface="Constantia" pitchFamily="18" charset="0"/>
                  <a:cs typeface="Times New Roman" pitchFamily="18" charset="0"/>
                </a:rPr>
                <a:t>Introduction</a:t>
              </a:r>
              <a:endParaRPr lang="en-CA" sz="7200" dirty="0">
                <a:ln w="12700">
                  <a:noFill/>
                </a:ln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-65807" y="21896707"/>
              <a:ext cx="11190194" cy="11471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600" dirty="0" smtClean="0"/>
            </a:p>
            <a:p>
              <a:pPr marL="257175" indent="-257175">
                <a:buFont typeface="Wingdings" pitchFamily="2" charset="2"/>
                <a:buChar char="§"/>
              </a:pPr>
              <a:endParaRPr lang="en-CA" sz="3600" b="0" dirty="0" smtClean="0">
                <a:latin typeface="Times New Roman" pitchFamily="18" charset="0"/>
                <a:cs typeface="Times New Roman" pitchFamily="18" charset="0"/>
              </a:endParaRPr>
            </a:p>
            <a:p>
              <a:pPr marL="257175" indent="-257175">
                <a:buFont typeface="Wingdings" pitchFamily="2" charset="2"/>
                <a:buChar char="§"/>
              </a:pPr>
              <a:r>
                <a:rPr lang="en-CA" sz="3600" b="0" dirty="0" smtClean="0">
                  <a:latin typeface="Times New Roman" pitchFamily="18" charset="0"/>
                  <a:cs typeface="Times New Roman" pitchFamily="18" charset="0"/>
                </a:rPr>
                <a:t>Organ transplants are often the </a:t>
              </a:r>
            </a:p>
            <a:p>
              <a:pPr indent="257175"/>
              <a:r>
                <a:rPr lang="en-CA" sz="3600" b="0" dirty="0" smtClean="0">
                  <a:latin typeface="Times New Roman" pitchFamily="18" charset="0"/>
                  <a:cs typeface="Times New Roman" pitchFamily="18" charset="0"/>
                </a:rPr>
                <a:t>only option for patients facing organ failure </a:t>
              </a:r>
              <a:endParaRPr lang="en-CA" sz="3600" b="0" dirty="0">
                <a:latin typeface="Times New Roman" pitchFamily="18" charset="0"/>
                <a:cs typeface="Times New Roman" pitchFamily="18" charset="0"/>
              </a:endParaRPr>
            </a:p>
            <a:p>
              <a:pPr marL="257175" indent="-257175">
                <a:buFont typeface="Wingdings" pitchFamily="2" charset="2"/>
                <a:buChar char="§"/>
              </a:pPr>
              <a:r>
                <a:rPr lang="en-CA" sz="3600" b="0" dirty="0" smtClean="0">
                  <a:latin typeface="Times New Roman" pitchFamily="18" charset="0"/>
                  <a:cs typeface="Times New Roman" pitchFamily="18" charset="0"/>
                </a:rPr>
                <a:t>Organ donation is constantly </a:t>
              </a:r>
            </a:p>
            <a:p>
              <a:pPr indent="257175"/>
              <a:r>
                <a:rPr lang="en-CA" sz="3600" b="0" dirty="0" smtClean="0">
                  <a:latin typeface="Times New Roman" pitchFamily="18" charset="0"/>
                  <a:cs typeface="Times New Roman" pitchFamily="18" charset="0"/>
                </a:rPr>
                <a:t>promoted to alleviate the shortage of organs </a:t>
              </a:r>
            </a:p>
            <a:p>
              <a:pPr indent="257175"/>
              <a:r>
                <a:rPr lang="en-CA" sz="3600" b="0" dirty="0" smtClean="0">
                  <a:latin typeface="Times New Roman" pitchFamily="18" charset="0"/>
                  <a:cs typeface="Times New Roman" pitchFamily="18" charset="0"/>
                </a:rPr>
                <a:t>and to decrease the wait list</a:t>
              </a:r>
            </a:p>
            <a:p>
              <a:pPr marL="257175" indent="-257175">
                <a:buFont typeface="Wingdings" pitchFamily="2" charset="2"/>
                <a:buChar char="§"/>
              </a:pPr>
              <a:r>
                <a:rPr lang="en-US" sz="3600" b="0" dirty="0" smtClean="0">
                  <a:latin typeface="Times New Roman" pitchFamily="18" charset="0"/>
                  <a:cs typeface="Times New Roman" pitchFamily="18" charset="0"/>
                </a:rPr>
                <a:t>In Canada, in 2012, 1,900 transplants were </a:t>
              </a:r>
            </a:p>
            <a:p>
              <a:pPr indent="257175"/>
              <a:r>
                <a:rPr lang="en-US" sz="3600" b="0" dirty="0" smtClean="0">
                  <a:latin typeface="Times New Roman" pitchFamily="18" charset="0"/>
                  <a:cs typeface="Times New Roman" pitchFamily="18" charset="0"/>
                </a:rPr>
                <a:t>performed, 3,404 patients were awaiting </a:t>
              </a:r>
            </a:p>
            <a:p>
              <a:pPr indent="257175"/>
              <a:r>
                <a:rPr lang="en-US" sz="3600" b="0" dirty="0" smtClean="0">
                  <a:latin typeface="Times New Roman" pitchFamily="18" charset="0"/>
                  <a:cs typeface="Times New Roman" pitchFamily="18" charset="0"/>
                </a:rPr>
                <a:t>transplants, and 481 patients either withdrew or</a:t>
              </a:r>
            </a:p>
            <a:p>
              <a:pPr indent="257175"/>
              <a:r>
                <a:rPr lang="en-US" sz="3600" b="0" dirty="0" smtClean="0">
                  <a:latin typeface="Times New Roman" pitchFamily="18" charset="0"/>
                  <a:cs typeface="Times New Roman" pitchFamily="18" charset="0"/>
                </a:rPr>
                <a:t>died while waiting on the transplant list.[4] </a:t>
              </a:r>
              <a:r>
                <a:rPr lang="en-CA" sz="3600" dirty="0">
                  <a:ln w="12700">
                    <a:noFill/>
                  </a:ln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	</a:t>
              </a:r>
              <a:r>
                <a:rPr lang="en-CA" sz="3600" dirty="0">
                  <a:ln w="12700">
                    <a:noFill/>
                  </a:ln>
                  <a:solidFill>
                    <a:srgbClr val="C00000"/>
                  </a:solidFill>
                  <a:latin typeface="Vivaldi" pitchFamily="66" charset="0"/>
                  <a:cs typeface="Times New Roman" pitchFamily="18" charset="0"/>
                </a:rPr>
                <a:t>	</a:t>
              </a:r>
              <a:r>
                <a:rPr lang="en-CA" sz="3600" dirty="0" smtClean="0">
                  <a:ln w="12700">
                    <a:noFill/>
                  </a:ln>
                  <a:solidFill>
                    <a:srgbClr val="C00000"/>
                  </a:solidFill>
                  <a:latin typeface="Vivaldi" pitchFamily="66" charset="0"/>
                  <a:cs typeface="Times New Roman" pitchFamily="18" charset="0"/>
                </a:rPr>
                <a:t>		</a:t>
              </a:r>
            </a:p>
            <a:p>
              <a:r>
                <a:rPr lang="en-CA" sz="3600" dirty="0">
                  <a:ln w="12700">
                    <a:noFill/>
                  </a:ln>
                  <a:solidFill>
                    <a:srgbClr val="C00000"/>
                  </a:solidFill>
                  <a:latin typeface="Vivaldi" pitchFamily="66" charset="0"/>
                  <a:cs typeface="Times New Roman" pitchFamily="18" charset="0"/>
                </a:rPr>
                <a:t>	</a:t>
              </a:r>
              <a:r>
                <a:rPr lang="en-CA" sz="3600" dirty="0" smtClean="0">
                  <a:ln w="12700">
                    <a:noFill/>
                  </a:ln>
                  <a:solidFill>
                    <a:srgbClr val="C00000"/>
                  </a:solidFill>
                  <a:latin typeface="Vivaldi" pitchFamily="66" charset="0"/>
                  <a:cs typeface="Times New Roman" pitchFamily="18" charset="0"/>
                </a:rPr>
                <a:t>			</a:t>
              </a:r>
              <a:r>
                <a:rPr lang="en-CA" sz="7200" dirty="0" smtClean="0">
                  <a:ln w="12700">
                    <a:noFill/>
                  </a:ln>
                  <a:solidFill>
                    <a:schemeClr val="tx2"/>
                  </a:solidFill>
                  <a:latin typeface="Constantia" pitchFamily="18" charset="0"/>
                  <a:cs typeface="Times New Roman" pitchFamily="18" charset="0"/>
                </a:rPr>
                <a:t>Objective</a:t>
              </a:r>
            </a:p>
            <a:p>
              <a:pPr marL="265113" indent="-265113">
                <a:buFont typeface="Arial" pitchFamily="34" charset="0"/>
                <a:buChar char="•"/>
              </a:pPr>
              <a:endParaRPr lang="en-US" sz="3600" b="0" dirty="0" smtClean="0">
                <a:latin typeface="Arial" pitchFamily="34" charset="0"/>
                <a:cs typeface="Arial" pitchFamily="34" charset="0"/>
              </a:endParaRPr>
            </a:p>
            <a:p>
              <a:pPr marL="265113" indent="-265113">
                <a:buFont typeface="Arial" pitchFamily="34" charset="0"/>
                <a:buChar char="•"/>
              </a:pPr>
              <a:endParaRPr lang="en-US" sz="3600" b="0" dirty="0" smtClean="0">
                <a:latin typeface="Arial" pitchFamily="34" charset="0"/>
                <a:cs typeface="Arial" pitchFamily="34" charset="0"/>
              </a:endParaRPr>
            </a:p>
            <a:p>
              <a:pPr>
                <a:buFont typeface="Wingdings" pitchFamily="2" charset="2"/>
                <a:buChar char="Ø"/>
              </a:pPr>
              <a:endParaRPr lang="en-US" sz="2600" dirty="0" smtClean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2625387" y="5686425"/>
            <a:ext cx="17690676" cy="1187272"/>
          </a:xfrm>
          <a:prstGeom prst="rect">
            <a:avLst/>
          </a:prstGeom>
          <a:noFill/>
        </p:spPr>
        <p:txBody>
          <a:bodyPr wrap="square" lIns="78510" tIns="39255" rIns="78510" bIns="39255" rtlCol="0">
            <a:spAutoFit/>
          </a:bodyPr>
          <a:lstStyle/>
          <a:p>
            <a:pPr algn="ctr"/>
            <a:r>
              <a:rPr lang="en-CA" sz="7200" dirty="0" smtClean="0">
                <a:ln w="12700">
                  <a:noFill/>
                </a:ln>
                <a:solidFill>
                  <a:srgbClr val="C00000"/>
                </a:solidFill>
                <a:latin typeface="Vivaldi" panose="03020602050506090804" pitchFamily="66" charset="0"/>
                <a:cs typeface="Times New Roman" pitchFamily="18" charset="0"/>
              </a:rPr>
              <a:t>Media Coverage Timeline </a:t>
            </a:r>
            <a:endParaRPr lang="en-CA" sz="7200" dirty="0">
              <a:ln w="12700">
                <a:noFill/>
              </a:ln>
              <a:solidFill>
                <a:srgbClr val="C00000"/>
              </a:solidFill>
              <a:latin typeface="Vivaldi" panose="03020602050506090804" pitchFamily="66" charset="0"/>
              <a:cs typeface="Times New Roman" pitchFamily="18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>
            <a:off x="9196387" y="10868025"/>
            <a:ext cx="31699200" cy="0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93" name="Group 92"/>
          <p:cNvGrpSpPr/>
          <p:nvPr/>
        </p:nvGrpSpPr>
        <p:grpSpPr>
          <a:xfrm>
            <a:off x="9424987" y="10258423"/>
            <a:ext cx="2936212" cy="1987153"/>
            <a:chOff x="1175889" y="11904292"/>
            <a:chExt cx="3048000" cy="2635810"/>
          </a:xfrm>
        </p:grpSpPr>
        <p:cxnSp>
          <p:nvCxnSpPr>
            <p:cNvPr id="47" name="Straight Connector 46"/>
            <p:cNvCxnSpPr/>
            <p:nvPr/>
          </p:nvCxnSpPr>
          <p:spPr bwMode="auto">
            <a:xfrm rot="5400000">
              <a:off x="1069180" y="12818692"/>
              <a:ext cx="1828799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6" name="TextBox 105"/>
            <p:cNvSpPr txBox="1"/>
            <p:nvPr/>
          </p:nvSpPr>
          <p:spPr>
            <a:xfrm>
              <a:off x="1175889" y="13723617"/>
              <a:ext cx="3048000" cy="816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400" dirty="0" smtClean="0"/>
                <a:t>1970</a:t>
              </a:r>
              <a:endParaRPr lang="en-CA" sz="3400" dirty="0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14844404" y="10089677"/>
            <a:ext cx="2936212" cy="1936849"/>
            <a:chOff x="7165181" y="11660981"/>
            <a:chExt cx="3048000" cy="2569086"/>
          </a:xfrm>
        </p:grpSpPr>
        <p:cxnSp>
          <p:nvCxnSpPr>
            <p:cNvPr id="95" name="Straight Connector 94"/>
            <p:cNvCxnSpPr/>
            <p:nvPr/>
          </p:nvCxnSpPr>
          <p:spPr bwMode="auto">
            <a:xfrm rot="5400000">
              <a:off x="6936580" y="12575381"/>
              <a:ext cx="1828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8" name="TextBox 107"/>
            <p:cNvSpPr txBox="1"/>
            <p:nvPr/>
          </p:nvSpPr>
          <p:spPr>
            <a:xfrm>
              <a:off x="7165181" y="13413582"/>
              <a:ext cx="3048000" cy="816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400" dirty="0" smtClean="0"/>
                <a:t>1980</a:t>
              </a:r>
              <a:endParaRPr lang="en-CA" sz="3400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26265187" y="10004288"/>
            <a:ext cx="2936212" cy="2012690"/>
            <a:chOff x="18150282" y="11584781"/>
            <a:chExt cx="3048000" cy="2669684"/>
          </a:xfrm>
        </p:grpSpPr>
        <p:cxnSp>
          <p:nvCxnSpPr>
            <p:cNvPr id="99" name="Straight Connector 98"/>
            <p:cNvCxnSpPr/>
            <p:nvPr/>
          </p:nvCxnSpPr>
          <p:spPr bwMode="auto">
            <a:xfrm rot="5400000">
              <a:off x="17756981" y="12499181"/>
              <a:ext cx="1828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9" name="TextBox 108"/>
            <p:cNvSpPr txBox="1"/>
            <p:nvPr/>
          </p:nvSpPr>
          <p:spPr>
            <a:xfrm>
              <a:off x="18150282" y="13437980"/>
              <a:ext cx="3048000" cy="816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400" dirty="0" smtClean="0"/>
                <a:t>2000</a:t>
              </a:r>
              <a:endParaRPr lang="en-CA" sz="3400" dirty="0"/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20321587" y="10334627"/>
            <a:ext cx="2936212" cy="2053848"/>
            <a:chOff x="12346781" y="11559906"/>
            <a:chExt cx="3048000" cy="2724275"/>
          </a:xfrm>
        </p:grpSpPr>
        <p:cxnSp>
          <p:nvCxnSpPr>
            <p:cNvPr id="65" name="Straight Connector 64"/>
            <p:cNvCxnSpPr/>
            <p:nvPr/>
          </p:nvCxnSpPr>
          <p:spPr bwMode="auto">
            <a:xfrm rot="5400000">
              <a:off x="11986089" y="12474306"/>
              <a:ext cx="1828799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1" name="TextBox 110"/>
            <p:cNvSpPr txBox="1"/>
            <p:nvPr/>
          </p:nvSpPr>
          <p:spPr>
            <a:xfrm>
              <a:off x="12346781" y="13467696"/>
              <a:ext cx="3048000" cy="816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400" dirty="0" smtClean="0"/>
                <a:t>1990</a:t>
              </a:r>
              <a:endParaRPr lang="en-CA" sz="3400" dirty="0"/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37939706" y="10042059"/>
            <a:ext cx="2936212" cy="1931239"/>
            <a:chOff x="29034581" y="11660981"/>
            <a:chExt cx="3048000" cy="2561645"/>
          </a:xfrm>
        </p:grpSpPr>
        <p:cxnSp>
          <p:nvCxnSpPr>
            <p:cNvPr id="77" name="Straight Connector 76"/>
            <p:cNvCxnSpPr/>
            <p:nvPr/>
          </p:nvCxnSpPr>
          <p:spPr bwMode="auto">
            <a:xfrm rot="5400000">
              <a:off x="28805981" y="12575381"/>
              <a:ext cx="1828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5" name="TextBox 114"/>
            <p:cNvSpPr txBox="1"/>
            <p:nvPr/>
          </p:nvSpPr>
          <p:spPr>
            <a:xfrm>
              <a:off x="29034581" y="13406141"/>
              <a:ext cx="3048000" cy="816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400" dirty="0" smtClean="0"/>
                <a:t>2014</a:t>
              </a:r>
              <a:endParaRPr lang="en-CA" sz="3400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32457378" y="9870879"/>
            <a:ext cx="2936212" cy="1993700"/>
            <a:chOff x="23788201" y="11584781"/>
            <a:chExt cx="3048000" cy="2644495"/>
          </a:xfrm>
        </p:grpSpPr>
        <p:cxnSp>
          <p:nvCxnSpPr>
            <p:cNvPr id="100" name="Straight Connector 99"/>
            <p:cNvCxnSpPr/>
            <p:nvPr/>
          </p:nvCxnSpPr>
          <p:spPr bwMode="auto">
            <a:xfrm rot="5400000">
              <a:off x="23319581" y="12499181"/>
              <a:ext cx="1828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17" name="TextBox 116"/>
            <p:cNvSpPr txBox="1"/>
            <p:nvPr/>
          </p:nvSpPr>
          <p:spPr>
            <a:xfrm>
              <a:off x="23788201" y="13412791"/>
              <a:ext cx="3048000" cy="816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3400" dirty="0" smtClean="0"/>
                <a:t>2010</a:t>
              </a:r>
              <a:endParaRPr lang="en-CA" sz="3400" dirty="0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15209276" y="29895701"/>
            <a:ext cx="258815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57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                    </a:t>
            </a:r>
            <a:r>
              <a:rPr lang="en-CA" sz="7200" dirty="0" smtClean="0"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rPr>
              <a:t>Conclusion</a:t>
            </a:r>
          </a:p>
          <a:p>
            <a:r>
              <a:rPr lang="en-C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C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 of the coverage in general changed very little over the </a:t>
            </a:r>
            <a:r>
              <a:rPr lang="en-C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years.</a:t>
            </a:r>
            <a:r>
              <a:rPr lang="en-C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3600" b="0" dirty="0" smtClean="0">
                <a:latin typeface="Times New Roman" pitchFamily="18" charset="0"/>
                <a:cs typeface="Times New Roman" pitchFamily="18" charset="0"/>
              </a:rPr>
              <a:t>Canadian newspapers cover the topic in a rather limited fashion with little utility for the general public to understand emerging trends, existing social issues, and possible solutions. </a:t>
            </a:r>
            <a:endParaRPr lang="en-CA" sz="5700" dirty="0" smtClean="0">
              <a:solidFill>
                <a:srgbClr val="C00000"/>
              </a:solidFill>
              <a:latin typeface="Vivaldi" pitchFamily="66" charset="0"/>
              <a:cs typeface="Times New Roman" pitchFamily="18" charset="0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571499" y="15716310"/>
            <a:ext cx="14879838" cy="13211115"/>
            <a:chOff x="17522158" y="32731178"/>
            <a:chExt cx="14762718" cy="17523578"/>
          </a:xfrm>
        </p:grpSpPr>
        <p:sp>
          <p:nvSpPr>
            <p:cNvPr id="46" name="TextBox 45"/>
            <p:cNvSpPr txBox="1"/>
            <p:nvPr/>
          </p:nvSpPr>
          <p:spPr>
            <a:xfrm>
              <a:off x="17522158" y="32731178"/>
              <a:ext cx="14494212" cy="67360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600" b="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3600" b="0" dirty="0" smtClean="0">
                  <a:latin typeface="Times New Roman" pitchFamily="18" charset="0"/>
                  <a:cs typeface="Times New Roman" pitchFamily="18" charset="0"/>
                </a:rPr>
                <a:t>Media </a:t>
              </a:r>
              <a:r>
                <a:rPr lang="en-US" sz="3600" b="0" dirty="0">
                  <a:latin typeface="Times New Roman" pitchFamily="18" charset="0"/>
                  <a:cs typeface="Times New Roman" pitchFamily="18" charset="0"/>
                </a:rPr>
                <a:t>are seen </a:t>
              </a:r>
              <a:r>
                <a:rPr lang="en-GB" sz="3600" b="0" dirty="0">
                  <a:latin typeface="Times New Roman" pitchFamily="18" charset="0"/>
                  <a:cs typeface="Times New Roman" pitchFamily="18" charset="0"/>
                </a:rPr>
                <a:t>to enable social participation </a:t>
              </a:r>
              <a:r>
                <a:rPr lang="en-GB" sz="3600" b="0" dirty="0" smtClean="0">
                  <a:latin typeface="Times New Roman" pitchFamily="18" charset="0"/>
                  <a:cs typeface="Times New Roman" pitchFamily="18" charset="0"/>
                </a:rPr>
                <a:t>[5]</a:t>
              </a:r>
              <a:r>
                <a:rPr lang="en-US" sz="3600" b="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GB" sz="3600" b="0" dirty="0" smtClean="0">
                  <a:latin typeface="Times New Roman" pitchFamily="18" charset="0"/>
                  <a:cs typeface="Times New Roman" pitchFamily="18" charset="0"/>
                </a:rPr>
                <a:t>help </a:t>
              </a:r>
              <a:r>
                <a:rPr lang="en-GB" sz="3600" b="0" dirty="0">
                  <a:latin typeface="Times New Roman" pitchFamily="18" charset="0"/>
                  <a:cs typeface="Times New Roman" pitchFamily="18" charset="0"/>
                </a:rPr>
                <a:t>set the discussion agenda for </a:t>
              </a:r>
              <a:r>
                <a:rPr lang="en-GB" sz="3600" b="0" dirty="0" smtClean="0">
                  <a:latin typeface="Times New Roman" pitchFamily="18" charset="0"/>
                  <a:cs typeface="Times New Roman" pitchFamily="18" charset="0"/>
                </a:rPr>
                <a:t>society, </a:t>
              </a:r>
              <a:r>
                <a:rPr lang="en-GB" sz="3600" b="0" dirty="0">
                  <a:latin typeface="Times New Roman" pitchFamily="18" charset="0"/>
                  <a:cs typeface="Times New Roman" pitchFamily="18" charset="0"/>
                </a:rPr>
                <a:t>and </a:t>
              </a:r>
              <a:r>
                <a:rPr lang="en-GB" sz="3600" b="0" dirty="0" smtClean="0">
                  <a:latin typeface="Times New Roman" pitchFamily="18" charset="0"/>
                  <a:cs typeface="Times New Roman" pitchFamily="18" charset="0"/>
                </a:rPr>
                <a:t>create </a:t>
              </a:r>
              <a:r>
                <a:rPr lang="en-GB" sz="3600" b="0" dirty="0">
                  <a:latin typeface="Times New Roman" pitchFamily="18" charset="0"/>
                  <a:cs typeface="Times New Roman" pitchFamily="18" charset="0"/>
                </a:rPr>
                <a:t>the </a:t>
              </a:r>
              <a:r>
                <a:rPr lang="en-GB" sz="3600" b="0">
                  <a:latin typeface="Times New Roman" pitchFamily="18" charset="0"/>
                  <a:cs typeface="Times New Roman" pitchFamily="18" charset="0"/>
                </a:rPr>
                <a:t>boundaries </a:t>
              </a:r>
              <a:r>
                <a:rPr lang="en-GB" sz="3600" b="0" smtClean="0">
                  <a:latin typeface="Times New Roman" pitchFamily="18" charset="0"/>
                  <a:cs typeface="Times New Roman" pitchFamily="18" charset="0"/>
                </a:rPr>
                <a:t>where </a:t>
              </a:r>
              <a:r>
                <a:rPr lang="en-GB" sz="3600" b="0" dirty="0">
                  <a:latin typeface="Times New Roman" pitchFamily="18" charset="0"/>
                  <a:cs typeface="Times New Roman" pitchFamily="18" charset="0"/>
                </a:rPr>
                <a:t>debates </a:t>
              </a:r>
              <a:r>
                <a:rPr lang="en-GB" sz="3600" b="0" dirty="0" smtClean="0">
                  <a:latin typeface="Times New Roman" pitchFamily="18" charset="0"/>
                  <a:cs typeface="Times New Roman" pitchFamily="18" charset="0"/>
                </a:rPr>
                <a:t>take </a:t>
              </a:r>
              <a:r>
                <a:rPr lang="en-GB" sz="3600" b="0" dirty="0">
                  <a:latin typeface="Times New Roman" pitchFamily="18" charset="0"/>
                  <a:cs typeface="Times New Roman" pitchFamily="18" charset="0"/>
                </a:rPr>
                <a:t>place </a:t>
              </a:r>
              <a:r>
                <a:rPr lang="en-GB" sz="3600" b="0" dirty="0" smtClean="0">
                  <a:latin typeface="Times New Roman" pitchFamily="18" charset="0"/>
                  <a:cs typeface="Times New Roman" pitchFamily="18" charset="0"/>
                </a:rPr>
                <a:t>[6-7]. Organ transplantation and organ donation face many issues. We performed an analysis of </a:t>
              </a:r>
              <a:r>
                <a:rPr lang="en-US" sz="3600" b="0" dirty="0" smtClean="0">
                  <a:latin typeface="Times New Roman" pitchFamily="18" charset="0"/>
                  <a:cs typeface="Times New Roman" pitchFamily="18" charset="0"/>
                </a:rPr>
                <a:t>issue-specific news </a:t>
              </a:r>
              <a:r>
                <a:rPr lang="en-US" sz="3600" b="0" dirty="0">
                  <a:latin typeface="Times New Roman" pitchFamily="18" charset="0"/>
                  <a:cs typeface="Times New Roman" pitchFamily="18" charset="0"/>
                </a:rPr>
                <a:t>frames that are communicated to </a:t>
              </a:r>
              <a:r>
                <a:rPr lang="en-US" sz="3600" b="0" dirty="0" smtClean="0">
                  <a:latin typeface="Times New Roman" pitchFamily="18" charset="0"/>
                  <a:cs typeface="Times New Roman" pitchFamily="18" charset="0"/>
                </a:rPr>
                <a:t>Canadian readers to ascertain the utility of the coverage for the reader and the advancement of organ transplantation and organ donation. </a:t>
              </a:r>
            </a:p>
            <a:p>
              <a:r>
                <a:rPr lang="en-US" sz="3600" b="0" dirty="0" smtClean="0">
                  <a:ln w="12700">
                    <a:noFill/>
                  </a:ln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				</a:t>
              </a:r>
              <a:r>
                <a:rPr lang="en-CA" sz="7200" dirty="0" smtClean="0">
                  <a:ln w="12700">
                    <a:noFill/>
                  </a:ln>
                  <a:solidFill>
                    <a:schemeClr val="tx2"/>
                  </a:solidFill>
                  <a:latin typeface="Constantia" pitchFamily="18" charset="0"/>
                  <a:cs typeface="Times New Roman" pitchFamily="18" charset="0"/>
                </a:rPr>
                <a:t>Methods</a:t>
              </a:r>
              <a:endParaRPr lang="en-CA" sz="7200" dirty="0">
                <a:ln w="12700">
                  <a:noFill/>
                </a:ln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7522158" y="37640044"/>
              <a:ext cx="14762718" cy="12614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600" b="0" dirty="0" smtClean="0"/>
            </a:p>
            <a:p>
              <a:pPr marL="168275" indent="-168275">
                <a:buFont typeface="Wingdings" pitchFamily="2" charset="2"/>
                <a:buChar char="§"/>
              </a:pPr>
              <a:endPara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Source of historical and contemporary data:</a:t>
              </a:r>
              <a:r>
                <a:rPr lang="en-US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the Calgary Herald and the Canadian Newsstand Complete database (n=300  Canadian newspapers) </a:t>
              </a:r>
              <a:r>
                <a:rPr lang="en-US" sz="3600" b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from </a:t>
              </a:r>
              <a:r>
                <a:rPr lang="en-US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1978-2014</a:t>
              </a: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US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Stage </a:t>
              </a:r>
              <a:r>
                <a:rPr lang="en-US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sz="3600" b="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(data not provided</a:t>
              </a:r>
              <a:r>
                <a:rPr lang="en-US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US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Downloaded all articles with the term “</a:t>
              </a:r>
              <a:r>
                <a:rPr lang="en-US" sz="3600" b="0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organ</a:t>
              </a:r>
              <a:r>
                <a:rPr lang="en-US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” in the title from the Calgary Herald (n=353) accessed through the </a:t>
              </a: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Canadian Newsstand Complete database provided by the University of Calgary into Atlas-ti, a qualitative data analysis software</a:t>
              </a: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Performed a historical qualitative content analysis of the Calgary Herald focusing on organs, technologies, social groups, and social issues mentioned </a:t>
              </a:r>
            </a:p>
            <a:p>
              <a:pPr marL="168275" indent="-168275">
                <a:buFont typeface="Wingdings" pitchFamily="2" charset="2"/>
                <a:buChar char="§"/>
              </a:pPr>
              <a:r>
                <a:rPr lang="en-CA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Stage 2:</a:t>
              </a: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Identified all newspaper articles in the Canadian Newsstand Complete database for articles containing the terms “</a:t>
              </a:r>
              <a:r>
                <a:rPr lang="en-CA" sz="3600" b="0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organ transplant</a:t>
              </a: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” or “</a:t>
              </a:r>
              <a:r>
                <a:rPr lang="en-CA" sz="3600" b="0" u="sng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organ donation</a:t>
              </a: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” from 1978-2014 (n=12,118) and searched these articles for keywords identified in stage 1 of the project to produce the quantitative data presented here.</a:t>
              </a:r>
              <a:endParaRPr lang="en-CA" sz="3600" b="0" u="sng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5292388" y="24839712"/>
            <a:ext cx="25712716" cy="5535513"/>
            <a:chOff x="16001181" y="19998395"/>
            <a:chExt cx="11467058" cy="7342448"/>
          </a:xfrm>
          <a:noFill/>
        </p:grpSpPr>
        <p:sp>
          <p:nvSpPr>
            <p:cNvPr id="53" name="TextBox 52"/>
            <p:cNvSpPr txBox="1"/>
            <p:nvPr/>
          </p:nvSpPr>
          <p:spPr>
            <a:xfrm>
              <a:off x="16001181" y="19998395"/>
              <a:ext cx="10515600" cy="159214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5700" dirty="0" smtClean="0">
                  <a:ln w="12700">
                    <a:noFill/>
                  </a:ln>
                  <a:solidFill>
                    <a:schemeClr val="tx2"/>
                  </a:solidFill>
                  <a:latin typeface="Constantia" pitchFamily="18" charset="0"/>
                  <a:cs typeface="Times New Roman" pitchFamily="18" charset="0"/>
                </a:rPr>
                <a:t>     </a:t>
              </a:r>
              <a:r>
                <a:rPr lang="en-CA" sz="7200" dirty="0" smtClean="0">
                  <a:ln w="12700">
                    <a:noFill/>
                  </a:ln>
                  <a:solidFill>
                    <a:schemeClr val="tx2"/>
                  </a:solidFill>
                  <a:latin typeface="Constantia" pitchFamily="18" charset="0"/>
                  <a:cs typeface="Times New Roman" pitchFamily="18" charset="0"/>
                </a:rPr>
                <a:t>Discussion</a:t>
              </a:r>
              <a:endParaRPr lang="en-CA" sz="7200" dirty="0">
                <a:ln w="12700">
                  <a:noFill/>
                </a:ln>
                <a:solidFill>
                  <a:schemeClr val="tx2"/>
                </a:solidFill>
                <a:latin typeface="Constantia" pitchFamily="18" charset="0"/>
                <a:cs typeface="Times New Roman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6011801" y="20604838"/>
              <a:ext cx="11456438" cy="6736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CA" sz="3600" b="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</a:t>
              </a:r>
            </a:p>
            <a:p>
              <a:r>
                <a:rPr lang="en-CA" sz="3600" b="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CA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Technology</a:t>
              </a: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Technologies were under investigated. </a:t>
              </a:r>
              <a:r>
                <a:rPr lang="en-CA" sz="3600" b="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Xeno</a:t>
              </a: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-transplantation was mentioned from 1990-2009 but not anymore between 2010-2014, organ printing (3D printer) is not a covered issue, words like bionic and tissue engineering have low visibility</a:t>
              </a:r>
            </a:p>
            <a:p>
              <a:pPr>
                <a:buFont typeface="Wingdings" pitchFamily="2" charset="2"/>
                <a:buChar char="§"/>
              </a:pPr>
              <a:r>
                <a:rPr lang="en-CA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Social Groups</a:t>
              </a: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The social groups mentioned stayed the same including the ones rarely if at all mentioned  (i.e. Indigenous people, immigrants, people with disabilities) (data not shown). The coverage is a problem for socially disadvantaged groups.</a:t>
              </a:r>
              <a:endParaRPr lang="en-CA" sz="3600" b="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>
                <a:buFont typeface="Wingdings" pitchFamily="2" charset="2"/>
                <a:buChar char="§"/>
              </a:pPr>
              <a:r>
                <a:rPr lang="en-CA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Organs</a:t>
              </a: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Throughout the years, the top three organs mentioned were heart, lung and kidney </a:t>
              </a:r>
            </a:p>
            <a:p>
              <a:pPr>
                <a:buFont typeface="Wingdings" pitchFamily="2" charset="2"/>
                <a:buChar char="§"/>
              </a:pPr>
              <a:r>
                <a:rPr lang="en-CA" sz="3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Social issues</a:t>
              </a:r>
              <a:r>
                <a:rPr lang="en-CA" sz="36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The coverage of social issues seems not to have led to a change and is problematic. The top six mentioned social issues were the same since 1980 with other issues such as equity, equality, and discrimination consistently less than 0.5%; coverage of ethics decreased  from 9.05% in the 1980s to 1.91% in 2010 onward 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10491787" y="7210425"/>
            <a:ext cx="4844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N =3 articles</a:t>
            </a:r>
            <a:endParaRPr lang="en-CA" sz="2400" dirty="0"/>
          </a:p>
        </p:txBody>
      </p:sp>
      <p:sp>
        <p:nvSpPr>
          <p:cNvPr id="57" name="TextBox 56"/>
          <p:cNvSpPr txBox="1"/>
          <p:nvPr/>
        </p:nvSpPr>
        <p:spPr>
          <a:xfrm>
            <a:off x="21540787" y="6753225"/>
            <a:ext cx="484475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N = 2125 articles=100%</a:t>
            </a:r>
            <a:endParaRPr lang="en-CA" sz="2400" dirty="0"/>
          </a:p>
        </p:txBody>
      </p:sp>
      <p:sp>
        <p:nvSpPr>
          <p:cNvPr id="59" name="TextBox 58"/>
          <p:cNvSpPr txBox="1"/>
          <p:nvPr/>
        </p:nvSpPr>
        <p:spPr>
          <a:xfrm>
            <a:off x="28170187" y="6067425"/>
            <a:ext cx="4844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N = 6983 articles=100%</a:t>
            </a:r>
            <a:endParaRPr lang="en-CA" sz="2400" dirty="0"/>
          </a:p>
        </p:txBody>
      </p:sp>
      <p:sp>
        <p:nvSpPr>
          <p:cNvPr id="62" name="TextBox 61"/>
          <p:cNvSpPr txBox="1"/>
          <p:nvPr/>
        </p:nvSpPr>
        <p:spPr>
          <a:xfrm>
            <a:off x="33504187" y="5991225"/>
            <a:ext cx="4844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N = 2404 articles=100%</a:t>
            </a:r>
            <a:endParaRPr lang="en-CA" sz="2400" dirty="0"/>
          </a:p>
        </p:txBody>
      </p:sp>
      <p:sp>
        <p:nvSpPr>
          <p:cNvPr id="103" name="TextBox 102"/>
          <p:cNvSpPr txBox="1"/>
          <p:nvPr/>
        </p:nvSpPr>
        <p:spPr>
          <a:xfrm>
            <a:off x="280987" y="28394025"/>
            <a:ext cx="15348600" cy="36009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CA" sz="2400" u="sng" dirty="0" smtClean="0">
              <a:solidFill>
                <a:srgbClr val="DD97BF"/>
              </a:solidFill>
            </a:endParaRPr>
          </a:p>
          <a:p>
            <a:pPr algn="ctr"/>
            <a:r>
              <a:rPr lang="en-CA" sz="2400" u="sng" dirty="0" smtClean="0">
                <a:solidFill>
                  <a:srgbClr val="DD97BF"/>
                </a:solidFill>
              </a:rPr>
              <a:t>References:</a:t>
            </a:r>
          </a:p>
          <a:p>
            <a:pPr marL="342900" indent="-342900">
              <a:buAutoNum type="arabicPeriod"/>
            </a:pP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blog.americanhistory.si.edu/osaycanyousee/2013/11/a-tour-of-the-best-bionic-objects-in-the-collection.html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://www.kidney.ca/page.aspx?pid=1521 </a:t>
            </a:r>
            <a:endPara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3..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http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://americanhistory.si.edu/collections/search/object/nmah_688682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Canadian Institute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Health Information (CIHI) e-Statistics on Organ Transplants, Waiting Lists and Donors. Available online: http://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www.cihi.ca/CIHI-ext-   </a:t>
            </a:r>
          </a:p>
          <a:p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portal/pdf/internet/REPORT_STATS2012_PDF_EN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(30th January, 2013),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Nord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D. P., A Republican Literature: A Study of Magazine Reading and Readers in Late Eighteenth-Century New York. American Quarterly 1988, 40 (1), 42-64.</a:t>
            </a:r>
          </a:p>
          <a:p>
            <a:pPr marL="342900" indent="-342900">
              <a:buAutoNum type="arabicPeriod" startAt="6"/>
            </a:pPr>
            <a:r>
              <a:rPr lang="en-US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Wallack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L., Mass media and health promotion: Promise, problem, and challenge. In Mass communication and public health: Complexities and conflicts, Atkins, C.; </a:t>
            </a:r>
          </a:p>
          <a:p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Wallack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L.,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Eds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Sage: Newbury Park, CA, 1990.</a:t>
            </a:r>
          </a:p>
          <a:p>
            <a:pPr marL="342900" indent="-342900">
              <a:buAutoNum type="arabicPeriod" startAt="7"/>
            </a:pPr>
            <a:r>
              <a:rPr lang="en-US" sz="1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Wallack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L. M., Mass media and health promotion: The promise, the problem, the challenge. School of Public Health, University of California: 1989. </a:t>
            </a:r>
            <a:endParaRPr lang="en-US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http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://americanhistory.si.edu/collections/search/object/nmah_1211787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http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://www.nytimes.com/2012/09/16/health/research/scientists-make-progress-in-tailor-made-organs.html?pagewanted=all&amp;_r=0</a:t>
            </a: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http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www.timeslive.co.za/thetimes/2013/09/02/3d-printing-of-human-organs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3" name="Picture 6" descr="https://encrypted-tbn0.gstatic.com/images?q=tbn:ANd9GcTe389DaH4BJJ8T3WQiuuUO4pqDYl7KyfunOv2_Oi7fpZQ1Z9GH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7" y="3979082"/>
            <a:ext cx="5034268" cy="14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07" y="365811"/>
            <a:ext cx="3521846" cy="2979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5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775624"/>
              </p:ext>
            </p:extLst>
          </p:nvPr>
        </p:nvGraphicFramePr>
        <p:xfrm>
          <a:off x="16040968" y="7286625"/>
          <a:ext cx="4204419" cy="18567036"/>
        </p:xfrm>
        <a:graphic>
          <a:graphicData uri="http://schemas.openxmlformats.org/drawingml/2006/table">
            <a:tbl>
              <a:tblPr firstRow="1" firstCol="1" bandRow="1">
                <a:solidFill>
                  <a:srgbClr val="FFC000"/>
                </a:solidFill>
                <a:tableStyleId>{5C22544A-7EE6-4342-B048-85BDC9FD1C3A}</a:tableStyleId>
              </a:tblPr>
              <a:tblGrid>
                <a:gridCol w="2101985"/>
                <a:gridCol w="2102434"/>
              </a:tblGrid>
              <a:tr h="51036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Organs (%) 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eart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50.75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idney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39.45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ung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26.53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ancreas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14.43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Liver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8.00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497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tomach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7.79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kin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6.63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Technologies 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rtificial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7.13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rtificial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1.82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echanical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0.33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3-D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print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rtificial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ear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Bionic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Clon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Prosthetic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Tissue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engineering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tem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cell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groups 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Patient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53.06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Family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33.40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Parent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23.55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Child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20.23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Business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19.90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1941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Doctor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19.07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Government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16.25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Physician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13.43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Infant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13.10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Nurse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10.94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Women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9.45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Babies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7.79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Professional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6.97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Issues (%)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ost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12.27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Ethics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9.05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Waiting list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6.78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ealthcare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6.30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Access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2.98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Afford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2.81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uality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of life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1.65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" name="Table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641415"/>
              </p:ext>
            </p:extLst>
          </p:nvPr>
        </p:nvGraphicFramePr>
        <p:xfrm>
          <a:off x="33566968" y="6490530"/>
          <a:ext cx="4204419" cy="19117813"/>
        </p:xfrm>
        <a:graphic>
          <a:graphicData uri="http://schemas.openxmlformats.org/drawingml/2006/table">
            <a:tbl>
              <a:tblPr firstRow="1" firstCol="1" bandRow="1">
                <a:solidFill>
                  <a:srgbClr val="FFC000"/>
                </a:solidFill>
                <a:tableStyleId>{5C22544A-7EE6-4342-B048-85BDC9FD1C3A}</a:tableStyleId>
              </a:tblPr>
              <a:tblGrid>
                <a:gridCol w="2101985"/>
                <a:gridCol w="2102434"/>
              </a:tblGrid>
              <a:tr h="51036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Organs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Lung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37.26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30.14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Kidney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20.90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Liver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8.78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Pancreas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6.54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Skin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5.53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Bone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5.28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Technologies 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Clon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2.79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Artificial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1.46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tem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cell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0.96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echanical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0.46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rtificial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0.33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3-D print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rtificial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ear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Bionic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Prosthetic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Tissue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engineering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Xeno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groups 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Family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52.10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Patient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35.72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Business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16.69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Government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15.20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Parent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13.99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1941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Doctor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13.11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Child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11.53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Nurse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8.79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Women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8.70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Professional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8.58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Physician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8.12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Senior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6.53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Youth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6.08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Issue (%)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Waiting list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14.82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Healthcare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10.37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Cost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9.20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Access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5.74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Quality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of life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5.24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Ethics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1.91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Afford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1.12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7" name="Table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632106"/>
              </p:ext>
            </p:extLst>
          </p:nvPr>
        </p:nvGraphicFramePr>
        <p:xfrm>
          <a:off x="28170187" y="6586672"/>
          <a:ext cx="4204419" cy="18183471"/>
        </p:xfrm>
        <a:graphic>
          <a:graphicData uri="http://schemas.openxmlformats.org/drawingml/2006/table">
            <a:tbl>
              <a:tblPr firstRow="1" firstCol="1" bandRow="1">
                <a:solidFill>
                  <a:srgbClr val="FFC000"/>
                </a:solidFill>
                <a:tableStyleId>{5C22544A-7EE6-4342-B048-85BDC9FD1C3A}</a:tableStyleId>
              </a:tblPr>
              <a:tblGrid>
                <a:gridCol w="2101985"/>
                <a:gridCol w="2102434"/>
              </a:tblGrid>
              <a:tr h="51036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Organs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Lung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34.94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eart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32.35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idney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28.44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ancreas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7.83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kin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6.63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one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5.22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Technologies 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rtificial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1.60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Stem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cell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1.10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echanical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0.32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rtificial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0.28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2400" b="0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eno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0.14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ionic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0.06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issue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engineering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0.02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2400" b="0" dirty="0" err="1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lon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0.02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3-D print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50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rtificial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ear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rosthetic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groups 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Family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47.01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Patient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39.78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Government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18.43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Business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18.31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Parent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15.25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Doctor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12.32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1941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Child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11.96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Women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9.08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Nurse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9.06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Physician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7.10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Professional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7.06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Senior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6.85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8961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Issues (%)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Waiting list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15.39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healthcare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10.75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cost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9.87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access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4.51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Quality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of life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3.20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Ethics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3.13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4576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afford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1.80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Table 9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79773"/>
              </p:ext>
            </p:extLst>
          </p:nvPr>
        </p:nvGraphicFramePr>
        <p:xfrm>
          <a:off x="10630768" y="7922517"/>
          <a:ext cx="4204419" cy="5383908"/>
        </p:xfrm>
        <a:graphic>
          <a:graphicData uri="http://schemas.openxmlformats.org/drawingml/2006/table">
            <a:tbl>
              <a:tblPr firstRow="1" firstCol="1" bandRow="1">
                <a:solidFill>
                  <a:srgbClr val="FFC000"/>
                </a:solidFill>
                <a:tableStyleId>{5C22544A-7EE6-4342-B048-85BDC9FD1C3A}</a:tableStyleId>
              </a:tblPr>
              <a:tblGrid>
                <a:gridCol w="2101985"/>
                <a:gridCol w="2102434"/>
              </a:tblGrid>
              <a:tr h="60845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Organs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(n=)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Lung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Liver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Technologies n=0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groups n=0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women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child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family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nurse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388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patient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4458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Issues n=0</a:t>
                      </a:r>
                      <a:endParaRPr lang="en-US" sz="2400" b="1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98" name="TextBox 97"/>
          <p:cNvSpPr txBox="1"/>
          <p:nvPr/>
        </p:nvSpPr>
        <p:spPr>
          <a:xfrm>
            <a:off x="16054387" y="6753225"/>
            <a:ext cx="484475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N = 603 articles=100%</a:t>
            </a:r>
            <a:endParaRPr lang="en-CA" sz="2400" dirty="0"/>
          </a:p>
        </p:txBody>
      </p:sp>
      <p:graphicFrame>
        <p:nvGraphicFramePr>
          <p:cNvPr id="102" name="Table 10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4924561"/>
              </p:ext>
            </p:extLst>
          </p:nvPr>
        </p:nvGraphicFramePr>
        <p:xfrm>
          <a:off x="21603568" y="7210425"/>
          <a:ext cx="4204419" cy="17699829"/>
        </p:xfrm>
        <a:graphic>
          <a:graphicData uri="http://schemas.openxmlformats.org/drawingml/2006/table">
            <a:tbl>
              <a:tblPr firstRow="1" firstCol="1" bandRow="1">
                <a:solidFill>
                  <a:srgbClr val="FFC000"/>
                </a:solidFill>
                <a:tableStyleId>{5C22544A-7EE6-4342-B048-85BDC9FD1C3A}</a:tableStyleId>
              </a:tblPr>
              <a:tblGrid>
                <a:gridCol w="2101985"/>
                <a:gridCol w="2102434"/>
              </a:tblGrid>
              <a:tr h="504243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Organs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39.74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Lung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36.21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Kidney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29.97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Pancreas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10.19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Bone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6.58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Skin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6.01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Technologies 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Artificial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2.82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441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rtificial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0.47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441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Xeno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0.23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441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echanical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heart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0.10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Stem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cell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0.05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issue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engineering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0.05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3-D print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artificial ear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Bionic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54416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Clon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Prosthetic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groups (%)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Family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44.95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Patient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44.01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Business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25.69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Parent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18.93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Government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18.79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Child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17.47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1918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Doctor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14.70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Nurse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10.94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Women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9.91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Professional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8.97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Physician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8.83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Social </a:t>
                      </a:r>
                      <a:r>
                        <a:rPr lang="en-US" sz="2400" b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Issues (%) 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8614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Waitinglist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15.36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258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Cost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12.30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Healthcare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12.16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Ethics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5.12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Access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4.84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uality </a:t>
                      </a: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of life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3.47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  <a:tr h="2607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Afford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2.68</a:t>
                      </a:r>
                      <a:endParaRPr lang="en-US" sz="2400" b="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C3D9"/>
                    </a:solidFill>
                  </a:tcPr>
                </a:tc>
              </a:tr>
            </a:tbl>
          </a:graphicData>
        </a:graphic>
      </p:graphicFrame>
      <p:pic>
        <p:nvPicPr>
          <p:cNvPr id="1032" name="Picture 8" descr="http://www.timeslive.co.za/incoming/article9735991.ece/ALTERNATES/crop_630x400/Hear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7020" y="15021833"/>
            <a:ext cx="2614768" cy="166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" name="TextBox 103"/>
          <p:cNvSpPr txBox="1"/>
          <p:nvPr/>
        </p:nvSpPr>
        <p:spPr>
          <a:xfrm>
            <a:off x="26265187" y="15201731"/>
            <a:ext cx="193183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err="1" smtClean="0"/>
              <a:t>ArbioCor</a:t>
            </a:r>
            <a:r>
              <a:rPr lang="en-CA" sz="2400" dirty="0" smtClean="0"/>
              <a:t> </a:t>
            </a:r>
          </a:p>
          <a:p>
            <a:r>
              <a:rPr lang="en-CA" sz="2400" dirty="0" smtClean="0"/>
              <a:t>Artificial </a:t>
            </a:r>
          </a:p>
          <a:p>
            <a:r>
              <a:rPr lang="en-CA" sz="2400" dirty="0" smtClean="0"/>
              <a:t>heart,  </a:t>
            </a:r>
          </a:p>
          <a:p>
            <a:r>
              <a:rPr lang="en-CA" sz="2400" dirty="0" smtClean="0"/>
              <a:t>2001 [8]</a:t>
            </a:r>
            <a:endParaRPr lang="en-CA" sz="2400" dirty="0"/>
          </a:p>
        </p:txBody>
      </p:sp>
      <p:sp>
        <p:nvSpPr>
          <p:cNvPr id="107" name="TextBox 106"/>
          <p:cNvSpPr txBox="1"/>
          <p:nvPr/>
        </p:nvSpPr>
        <p:spPr>
          <a:xfrm>
            <a:off x="38216890" y="9267825"/>
            <a:ext cx="2788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Organs from </a:t>
            </a:r>
          </a:p>
          <a:p>
            <a:r>
              <a:rPr lang="en-CA" sz="2400" dirty="0" smtClean="0"/>
              <a:t>Stem  cells [9]</a:t>
            </a:r>
            <a:endParaRPr lang="en-CA" sz="2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38036212" y="16887825"/>
            <a:ext cx="28593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3D printed </a:t>
            </a:r>
          </a:p>
          <a:p>
            <a:r>
              <a:rPr lang="en-CA" sz="2400" dirty="0" smtClean="0"/>
              <a:t>heart [10]</a:t>
            </a:r>
            <a:endParaRPr lang="en-CA" sz="2400" dirty="0"/>
          </a:p>
        </p:txBody>
      </p:sp>
      <p:pic>
        <p:nvPicPr>
          <p:cNvPr id="1034" name="Picture 10" descr="http://graphics8.nytimes.com/images/2012/09/16/health/research/body/body-articleLarg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6890" y="7338505"/>
            <a:ext cx="2872999" cy="172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Liotta-Cooley Artificial Heart, 196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7896225"/>
            <a:ext cx="2250925" cy="2426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TextBox 111"/>
          <p:cNvSpPr txBox="1"/>
          <p:nvPr/>
        </p:nvSpPr>
        <p:spPr>
          <a:xfrm>
            <a:off x="7519987" y="6753225"/>
            <a:ext cx="37061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First implanted </a:t>
            </a:r>
          </a:p>
          <a:p>
            <a:r>
              <a:rPr lang="en-CA" sz="2400" dirty="0" smtClean="0"/>
              <a:t>Artificial heart ,</a:t>
            </a:r>
          </a:p>
          <a:p>
            <a:r>
              <a:rPr lang="en-CA" sz="2400" dirty="0" smtClean="0"/>
              <a:t>1969 [3]</a:t>
            </a:r>
            <a:endParaRPr lang="en-CA" sz="2400" dirty="0"/>
          </a:p>
        </p:txBody>
      </p:sp>
      <p:pic>
        <p:nvPicPr>
          <p:cNvPr id="1038" name="Picture 14" descr="http://ids.si.edu/ids/deliveryService?responseType=location&amp;max=120&amp;id=SIA-2003-2846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04903" y="11966407"/>
            <a:ext cx="1886400" cy="282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The second generation of Kolff’s artificial kidney, made after Kolff came to the United States, was constructed at Boston’s Peter Bent Brigham Hospital and known as the Kollf-Brigham artificial kidney.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" y="6829425"/>
            <a:ext cx="2011846" cy="148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" name="TextBox 112"/>
          <p:cNvSpPr txBox="1"/>
          <p:nvPr/>
        </p:nvSpPr>
        <p:spPr>
          <a:xfrm>
            <a:off x="2914754" y="6774298"/>
            <a:ext cx="43724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Artificial kidney from the founder of artificial organs  Willem </a:t>
            </a:r>
            <a:r>
              <a:rPr lang="en-CA" sz="2400" dirty="0" err="1" smtClean="0"/>
              <a:t>Kolff</a:t>
            </a:r>
            <a:r>
              <a:rPr lang="en-CA" sz="2400" dirty="0" smtClean="0"/>
              <a:t> 1949 [1] and [</a:t>
            </a:r>
            <a:r>
              <a:rPr lang="en-CA" sz="2400" dirty="0"/>
              <a:t>2</a:t>
            </a:r>
            <a:r>
              <a:rPr lang="en-CA" sz="2400" dirty="0" smtClean="0"/>
              <a:t>].  First kidney transplant, 1954 [</a:t>
            </a:r>
            <a:r>
              <a:rPr lang="en-CA" sz="2400" dirty="0"/>
              <a:t>2</a:t>
            </a:r>
            <a:r>
              <a:rPr lang="en-CA" sz="2400" dirty="0" smtClean="0"/>
              <a:t>]</a:t>
            </a:r>
            <a:endParaRPr lang="en-CA" sz="2400" dirty="0"/>
          </a:p>
        </p:txBody>
      </p:sp>
      <p:pic>
        <p:nvPicPr>
          <p:cNvPr id="1026" name="Picture 2" descr="Canadian Newsstand Log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7393" y="19344049"/>
            <a:ext cx="1899181" cy="949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4449" y="18960141"/>
            <a:ext cx="1333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9449</TotalTime>
  <Words>1229</Words>
  <Application>Microsoft Office PowerPoint</Application>
  <PresentationFormat>Custom</PresentationFormat>
  <Paragraphs>404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Aharoni</vt:lpstr>
      <vt:lpstr>Arial</vt:lpstr>
      <vt:lpstr>Calibri</vt:lpstr>
      <vt:lpstr>Constantia</vt:lpstr>
      <vt:lpstr>Times New Roman</vt:lpstr>
      <vt:lpstr>Vivaldi</vt:lpstr>
      <vt:lpstr>Wingdings</vt:lpstr>
      <vt:lpstr>Office Theme</vt:lpstr>
      <vt:lpstr>Historical Analysis of Canadian Newspaper Coverage of Organ Transplant and Organ Donation </vt:lpstr>
    </vt:vector>
  </TitlesOfParts>
  <Company>univ of calgary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Topology of the Retinal Cone NCKX2 Na/Ca-K Exchanger</dc:title>
  <dc:creator>Gregor</dc:creator>
  <cp:lastModifiedBy>Gregor Wolbring</cp:lastModifiedBy>
  <cp:revision>413</cp:revision>
  <dcterms:created xsi:type="dcterms:W3CDTF">2003-06-13T21:55:13Z</dcterms:created>
  <dcterms:modified xsi:type="dcterms:W3CDTF">2014-10-07T22:57:26Z</dcterms:modified>
</cp:coreProperties>
</file>